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1.xlsx"/></Relationships>

</file>

<file path=ppt/charts/_rels/chart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2.xlsx"/></Relationships>

</file>

<file path=ppt/charts/_rels/chart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3.xlsx"/></Relationships>

</file>

<file path=ppt/charts/_rels/chart4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Sheet4.xlsx"/></Relationships>
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>
              <a:defRPr b="0" i="0" strike="noStrike" sz="1800" u="none">
                <a:solidFill>
                  <a:srgbClr val="595959"/>
                </a:solidFill>
                <a:latin typeface="Calibri"/>
              </a:defRPr>
            </a:pPr>
            <a:r>
              <a:rPr b="0" i="0" strike="noStrike" sz="1800" u="none">
                <a:solidFill>
                  <a:srgbClr val="595959"/>
                </a:solidFill>
                <a:latin typeface="Calibri"/>
              </a:rPr>
              <a:t>DOMESTIC/PERSONAL VIOLENCE LODGEMENTS - ALL OF NT</a:t>
            </a:r>
          </a:p>
        </c:rich>
      </c:tx>
      <c:layout>
        <c:manualLayout>
          <c:xMode val="edge"/>
          <c:yMode val="edge"/>
          <c:x val="0.196011"/>
          <c:y val="0"/>
          <c:w val="0.607978"/>
          <c:h val="0.0827375"/>
        </c:manualLayout>
      </c:layout>
      <c:overlay val="1"/>
      <c:spPr>
        <a:noFill/>
        <a:effectLst/>
      </c:spPr>
    </c:title>
    <c:autoTitleDeleted val="1"/>
    <c:plotArea>
      <c:layout>
        <c:manualLayout>
          <c:layoutTarget val="inner"/>
          <c:xMode val="edge"/>
          <c:yMode val="edge"/>
          <c:x val="0.0151179"/>
          <c:y val="0.0827375"/>
          <c:w val="0.979882"/>
          <c:h val="0.8694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Lodgements</c:v>
                </c:pt>
              </c:strCache>
            </c:strRef>
          </c:tx>
          <c:spPr>
            <a:gradFill flip="none" rotWithShape="1">
              <a:gsLst>
                <a:gs pos="0">
                  <a:srgbClr val="4BACC6"/>
                </a:gs>
                <a:gs pos="100000">
                  <a:srgbClr val="3795AE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tl" rotWithShape="1" blurRad="76200" dist="0" dir="18900000">
                <a:srgbClr val="000000">
                  <a:alpha val="20000"/>
                </a:srgbClr>
              </a:outerShdw>
            </a:effectLst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1" i="0" strike="noStrike" sz="1000" u="none">
                    <a:solidFill>
                      <a:srgbClr val="FFFFFF"/>
                    </a:solidFill>
                    <a:latin typeface="Calibri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2014-15</c:v>
                </c:pt>
                <c:pt idx="6">
                  <c:v>2015-16</c:v>
                </c:pt>
                <c:pt idx="7">
                  <c:v>2016-17</c:v>
                </c:pt>
                <c:pt idx="8">
                  <c:v>2017-18</c:v>
                </c:pt>
                <c:pt idx="9">
                  <c:v>2018-19</c:v>
                </c:pt>
              </c:strCache>
            </c:strRef>
          </c:cat>
          <c:val>
            <c:numRef>
              <c:f>Sheet1!$B$2:$B$11</c:f>
              <c:numCache>
                <c:ptCount val="10"/>
                <c:pt idx="0">
                  <c:v>3618.000000</c:v>
                </c:pt>
                <c:pt idx="1">
                  <c:v>3017.000000</c:v>
                </c:pt>
                <c:pt idx="2">
                  <c:v>3654.000000</c:v>
                </c:pt>
                <c:pt idx="3">
                  <c:v>3965.000000</c:v>
                </c:pt>
                <c:pt idx="4">
                  <c:v>4302.000000</c:v>
                </c:pt>
                <c:pt idx="5">
                  <c:v>4059.000000</c:v>
                </c:pt>
                <c:pt idx="6">
                  <c:v>4108.000000</c:v>
                </c:pt>
                <c:pt idx="7">
                  <c:v>4206.000000</c:v>
                </c:pt>
                <c:pt idx="8">
                  <c:v>4365.000000</c:v>
                </c:pt>
                <c:pt idx="9">
                  <c:v>4272.000000</c:v>
                </c:pt>
              </c:numCache>
            </c:numRef>
          </c:val>
        </c:ser>
        <c:gapWidth val="41"/>
        <c:overlap val="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800000"/>
          </a:ln>
        </c:spPr>
        <c:txPr>
          <a:bodyPr rot="0"/>
          <a:lstStyle/>
          <a:p>
            <a:pPr>
              <a:defRPr b="0" i="0" strike="noStrike" sz="900" u="none">
                <a:solidFill>
                  <a:srgbClr val="595959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one"/>
        <c:spPr>
          <a:ln w="12700" cap="flat">
            <a:noFill/>
            <a:prstDash val="solid"/>
            <a:miter lim="800000"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1100"/>
        <c:minorUnit val="55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gradFill flip="none" rotWithShape="1">
      <a:gsLst>
        <a:gs pos="0">
          <a:srgbClr val="FFFFFF"/>
        </a:gs>
        <a:gs pos="68000">
          <a:srgbClr val="D9D9D9"/>
        </a:gs>
        <a:gs pos="100000">
          <a:srgbClr val="FFFFFF"/>
        </a:gs>
      </a:gsLst>
      <a:lin ang="5400000" scaled="0"/>
    </a:gradFill>
    <a:ln w="12700" cap="flat">
      <a:solidFill>
        <a:srgbClr val="D9D9D9"/>
      </a:solidFill>
      <a:prstDash val="solid"/>
      <a:round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>
              <a:defRPr b="1" i="0" strike="noStrike" sz="1600" u="none">
                <a:solidFill>
                  <a:srgbClr val="595959"/>
                </a:solidFill>
                <a:latin typeface="Calibri"/>
              </a:defRPr>
            </a:pPr>
            <a:r>
              <a:rPr b="1" i="0" strike="noStrike" sz="1600" u="none">
                <a:solidFill>
                  <a:srgbClr val="595959"/>
                </a:solidFill>
                <a:latin typeface="Calibri"/>
              </a:rPr>
              <a:t>Domestic/PERSONAL Violence Lodgements - by Region</a:t>
            </a:r>
          </a:p>
        </c:rich>
      </c:tx>
      <c:layout>
        <c:manualLayout>
          <c:xMode val="edge"/>
          <c:yMode val="edge"/>
          <c:x val="0.263551"/>
          <c:y val="0"/>
          <c:w val="0.472897"/>
          <c:h val="0.0792111"/>
        </c:manualLayout>
      </c:layout>
      <c:overlay val="1"/>
      <c:spPr>
        <a:noFill/>
        <a:effectLst/>
      </c:spPr>
    </c:title>
    <c:autoTitleDeleted val="1"/>
    <c:plotArea>
      <c:layout>
        <c:manualLayout>
          <c:layoutTarget val="inner"/>
          <c:xMode val="edge"/>
          <c:yMode val="edge"/>
          <c:x val="0.0141074"/>
          <c:y val="0.0792111"/>
          <c:w val="0.980893"/>
          <c:h val="0.8723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Darwin</c:v>
                </c:pt>
              </c:strCache>
            </c:strRef>
          </c:tx>
          <c:spPr>
            <a:solidFill>
              <a:srgbClr val="3E8DA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800" u="none">
                    <a:solidFill>
                      <a:srgbClr val="80808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2014-15</c:v>
                </c:pt>
                <c:pt idx="6">
                  <c:v>2015-16</c:v>
                </c:pt>
                <c:pt idx="7">
                  <c:v>2016-17</c:v>
                </c:pt>
                <c:pt idx="8">
                  <c:v>2017-18</c:v>
                </c:pt>
                <c:pt idx="9">
                  <c:v>2018-19</c:v>
                </c:pt>
              </c:strCache>
            </c:strRef>
          </c:cat>
          <c:val>
            <c:numRef>
              <c:f>Sheet1!$B$2:$B$11</c:f>
              <c:numCache>
                <c:ptCount val="10"/>
                <c:pt idx="0">
                  <c:v>1725.000000</c:v>
                </c:pt>
                <c:pt idx="1">
                  <c:v>1453.000000</c:v>
                </c:pt>
                <c:pt idx="2">
                  <c:v>1820.000000</c:v>
                </c:pt>
                <c:pt idx="3">
                  <c:v>1785.000000</c:v>
                </c:pt>
                <c:pt idx="4">
                  <c:v>1984.000000</c:v>
                </c:pt>
                <c:pt idx="5">
                  <c:v>1885.000000</c:v>
                </c:pt>
                <c:pt idx="6">
                  <c:v>1825.000000</c:v>
                </c:pt>
                <c:pt idx="7">
                  <c:v>1900.000000</c:v>
                </c:pt>
                <c:pt idx="8">
                  <c:v>2208.000000</c:v>
                </c:pt>
                <c:pt idx="9">
                  <c:v>2198.000000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Alice Springs</c:v>
                </c:pt>
              </c:strCache>
            </c:strRef>
          </c:tx>
          <c:spPr>
            <a:solidFill>
              <a:srgbClr val="4BACC6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800" u="none">
                    <a:solidFill>
                      <a:srgbClr val="80808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2014-15</c:v>
                </c:pt>
                <c:pt idx="6">
                  <c:v>2015-16</c:v>
                </c:pt>
                <c:pt idx="7">
                  <c:v>2016-17</c:v>
                </c:pt>
                <c:pt idx="8">
                  <c:v>2017-18</c:v>
                </c:pt>
                <c:pt idx="9">
                  <c:v>2018-19</c:v>
                </c:pt>
              </c:strCache>
            </c:strRef>
          </c:cat>
          <c:val>
            <c:numRef>
              <c:f>Sheet1!$C$2:$C$11</c:f>
              <c:numCache>
                <c:ptCount val="10"/>
                <c:pt idx="0">
                  <c:v>1331.000000</c:v>
                </c:pt>
                <c:pt idx="1">
                  <c:v>1087.000000</c:v>
                </c:pt>
                <c:pt idx="2">
                  <c:v>1219.000000</c:v>
                </c:pt>
                <c:pt idx="3">
                  <c:v>1543.000000</c:v>
                </c:pt>
                <c:pt idx="4">
                  <c:v>1673.000000</c:v>
                </c:pt>
                <c:pt idx="5">
                  <c:v>1552.000000</c:v>
                </c:pt>
                <c:pt idx="6">
                  <c:v>1615.000000</c:v>
                </c:pt>
                <c:pt idx="7">
                  <c:v>1579.000000</c:v>
                </c:pt>
                <c:pt idx="8">
                  <c:v>1566.000000</c:v>
                </c:pt>
                <c:pt idx="9">
                  <c:v>1406.000000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Katherine</c:v>
                </c:pt>
              </c:strCache>
            </c:strRef>
          </c:tx>
          <c:spPr>
            <a:solidFill>
              <a:srgbClr val="A7CEDC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800" u="none">
                    <a:solidFill>
                      <a:srgbClr val="80808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2014-15</c:v>
                </c:pt>
                <c:pt idx="6">
                  <c:v>2015-16</c:v>
                </c:pt>
                <c:pt idx="7">
                  <c:v>2016-17</c:v>
                </c:pt>
                <c:pt idx="8">
                  <c:v>2017-18</c:v>
                </c:pt>
                <c:pt idx="9">
                  <c:v>2018-19</c:v>
                </c:pt>
              </c:strCache>
            </c:strRef>
          </c:cat>
          <c:val>
            <c:numRef>
              <c:f>Sheet1!$D$2:$D$11</c:f>
              <c:numCache>
                <c:ptCount val="10"/>
                <c:pt idx="0">
                  <c:v>562.000000</c:v>
                </c:pt>
                <c:pt idx="1">
                  <c:v>477.000000</c:v>
                </c:pt>
                <c:pt idx="2">
                  <c:v>615.000000</c:v>
                </c:pt>
                <c:pt idx="3">
                  <c:v>637.000000</c:v>
                </c:pt>
                <c:pt idx="4">
                  <c:v>645.000000</c:v>
                </c:pt>
                <c:pt idx="5">
                  <c:v>616.000000</c:v>
                </c:pt>
                <c:pt idx="6">
                  <c:v>587.000000</c:v>
                </c:pt>
                <c:pt idx="7">
                  <c:v>573.000000</c:v>
                </c:pt>
                <c:pt idx="8">
                  <c:v>591.000000</c:v>
                </c:pt>
                <c:pt idx="9">
                  <c:v>665.000000</c:v>
                </c:pt>
              </c:numCache>
            </c:numRef>
          </c:val>
        </c:ser>
        <c:gapWidth val="444"/>
        <c:overlap val="-9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miter lim="800000"/>
          </a:ln>
        </c:spPr>
        <c:txPr>
          <a:bodyPr rot="0"/>
          <a:lstStyle/>
          <a:p>
            <a:pPr>
              <a:defRPr b="0" i="0" strike="noStrike" sz="800" u="none">
                <a:solidFill>
                  <a:srgbClr val="595959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one"/>
        <c:spPr>
          <a:ln w="12700" cap="flat">
            <a:noFill/>
            <a:prstDash val="solid"/>
            <a:miter lim="800000"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600"/>
        <c:minorUnit val="300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378491"/>
          <c:y val="0.0413355"/>
          <c:w val="0.257125"/>
          <c:h val="0.052314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900" u="none">
              <a:solidFill>
                <a:srgbClr val="595959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>
              <a:defRPr b="0" i="0" strike="noStrike" sz="1800" u="none">
                <a:solidFill>
                  <a:srgbClr val="595959"/>
                </a:solidFill>
                <a:latin typeface="Calibri"/>
              </a:defRPr>
            </a:pPr>
            <a:r>
              <a:rPr b="0" i="0" strike="noStrike" sz="1800" u="none">
                <a:solidFill>
                  <a:srgbClr val="595959"/>
                </a:solidFill>
                <a:latin typeface="Calibri"/>
              </a:rPr>
              <a:t>DOMESTIC/PERSONAL VIOLENCE LISTINGS - ALL OF NT </a:t>
            </a:r>
          </a:p>
        </c:rich>
      </c:tx>
      <c:layout>
        <c:manualLayout>
          <c:xMode val="edge"/>
          <c:yMode val="edge"/>
          <c:x val="0.224719"/>
          <c:y val="0"/>
          <c:w val="0.550563"/>
          <c:h val="0.086123"/>
        </c:manualLayout>
      </c:layout>
      <c:overlay val="1"/>
      <c:spPr>
        <a:noFill/>
        <a:effectLst/>
      </c:spPr>
    </c:title>
    <c:autoTitleDeleted val="1"/>
    <c:plotArea>
      <c:layout>
        <c:manualLayout>
          <c:layoutTarget val="inner"/>
          <c:xMode val="edge"/>
          <c:yMode val="edge"/>
          <c:x val="0.0148593"/>
          <c:y val="0.086123"/>
          <c:w val="0.980141"/>
          <c:h val="0.8646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Listings</c:v>
                </c:pt>
              </c:strCache>
            </c:strRef>
          </c:tx>
          <c:spPr>
            <a:gradFill flip="none" rotWithShape="1">
              <a:gsLst>
                <a:gs pos="0">
                  <a:schemeClr val="accent5"/>
                </a:gs>
                <a:gs pos="100000">
                  <a:srgbClr val="355FA9"/>
                </a:gs>
              </a:gsLst>
              <a:lin ang="5400000" scaled="0"/>
            </a:gradFill>
            <a:ln w="12700" cap="flat">
              <a:noFill/>
              <a:miter lim="400000"/>
            </a:ln>
            <a:effectLst>
              <a:outerShdw sx="100000" sy="100000" kx="0" ky="0" algn="tl" rotWithShape="1" blurRad="76200" dist="0" dir="18900000">
                <a:srgbClr val="000000">
                  <a:alpha val="20000"/>
                </a:srgbClr>
              </a:outerShdw>
            </a:effectLst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1" i="0" strike="noStrike" sz="1000" u="none">
                    <a:solidFill>
                      <a:srgbClr val="FFFFFF"/>
                    </a:solidFill>
                    <a:latin typeface="Calibri"/>
                  </a:defRPr>
                </a:pPr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2014-15</c:v>
                </c:pt>
                <c:pt idx="6">
                  <c:v>2015-16</c:v>
                </c:pt>
                <c:pt idx="7">
                  <c:v>2016-17</c:v>
                </c:pt>
                <c:pt idx="8">
                  <c:v>2017-18</c:v>
                </c:pt>
                <c:pt idx="9">
                  <c:v>2018-19</c:v>
                </c:pt>
              </c:strCache>
            </c:strRef>
          </c:cat>
          <c:val>
            <c:numRef>
              <c:f>Sheet1!$B$2:$B$11</c:f>
              <c:numCache>
                <c:ptCount val="10"/>
                <c:pt idx="0">
                  <c:v>8402.000000</c:v>
                </c:pt>
                <c:pt idx="1">
                  <c:v>7616.000000</c:v>
                </c:pt>
                <c:pt idx="2">
                  <c:v>8864.000000</c:v>
                </c:pt>
                <c:pt idx="3">
                  <c:v>10529.000000</c:v>
                </c:pt>
                <c:pt idx="4">
                  <c:v>12156.000000</c:v>
                </c:pt>
                <c:pt idx="5">
                  <c:v>12394.000000</c:v>
                </c:pt>
                <c:pt idx="6">
                  <c:v>12453.000000</c:v>
                </c:pt>
                <c:pt idx="7">
                  <c:v>13331.000000</c:v>
                </c:pt>
                <c:pt idx="8">
                  <c:v>14879.000000</c:v>
                </c:pt>
                <c:pt idx="9">
                  <c:v>13891.000000</c:v>
                </c:pt>
              </c:numCache>
            </c:numRef>
          </c:val>
        </c:ser>
        <c:gapWidth val="41"/>
        <c:overlap val="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noFill/>
            <a:prstDash val="solid"/>
            <a:miter lim="800000"/>
          </a:ln>
        </c:spPr>
        <c:txPr>
          <a:bodyPr rot="0"/>
          <a:lstStyle/>
          <a:p>
            <a:pPr>
              <a:defRPr b="0" i="0" strike="noStrike" sz="900" u="none">
                <a:solidFill>
                  <a:srgbClr val="595959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one"/>
        <c:spPr>
          <a:ln w="12700" cap="flat">
            <a:noFill/>
            <a:prstDash val="solid"/>
            <a:miter lim="800000"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3750"/>
        <c:minorUnit val="187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gradFill flip="none" rotWithShape="1">
      <a:gsLst>
        <a:gs pos="0">
          <a:srgbClr val="FFFFFF"/>
        </a:gs>
        <a:gs pos="68000">
          <a:srgbClr val="D9D9D9"/>
        </a:gs>
        <a:gs pos="100000">
          <a:srgbClr val="FFFFFF"/>
        </a:gs>
      </a:gsLst>
      <a:lin ang="5400000" scaled="0"/>
    </a:gradFill>
    <a:ln w="12700" cap="flat">
      <a:solidFill>
        <a:srgbClr val="D9D9D9"/>
      </a:solidFill>
      <a:prstDash val="solid"/>
      <a:round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title>
      <c:tx>
        <c:rich>
          <a:bodyPr rot="0"/>
          <a:lstStyle/>
          <a:p>
            <a:pPr>
              <a:defRPr b="1" i="0" strike="noStrike" sz="1600" u="none">
                <a:solidFill>
                  <a:srgbClr val="595959"/>
                </a:solidFill>
                <a:latin typeface="Calibri"/>
              </a:defRPr>
            </a:pPr>
            <a:r>
              <a:rPr b="1" i="0" strike="noStrike" sz="1600" u="none">
                <a:solidFill>
                  <a:srgbClr val="595959"/>
                </a:solidFill>
                <a:latin typeface="Calibri"/>
              </a:rPr>
              <a:t>Domestic/PERSONAL Violence listings - at Main Venues</a:t>
            </a:r>
          </a:p>
        </c:rich>
      </c:tx>
      <c:layout>
        <c:manualLayout>
          <c:xMode val="edge"/>
          <c:yMode val="edge"/>
          <c:x val="0.265135"/>
          <c:y val="0"/>
          <c:w val="0.469729"/>
          <c:h val="0.0849312"/>
        </c:manualLayout>
      </c:layout>
      <c:overlay val="1"/>
      <c:spPr>
        <a:noFill/>
        <a:effectLst/>
      </c:spPr>
    </c:title>
    <c:autoTitleDeleted val="1"/>
    <c:plotArea>
      <c:layout>
        <c:manualLayout>
          <c:layoutTarget val="inner"/>
          <c:xMode val="edge"/>
          <c:yMode val="edge"/>
          <c:x val="0.0138927"/>
          <c:y val="0.0849312"/>
          <c:w val="0.981107"/>
          <c:h val="0.8640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Darwin</c:v>
                </c:pt>
              </c:strCache>
            </c:strRef>
          </c:tx>
          <c:spPr>
            <a:solidFill>
              <a:srgbClr val="385EA1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800" u="none">
                    <a:solidFill>
                      <a:srgbClr val="80808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2014-15</c:v>
                </c:pt>
                <c:pt idx="6">
                  <c:v>2015-16</c:v>
                </c:pt>
                <c:pt idx="7">
                  <c:v>2016-17</c:v>
                </c:pt>
                <c:pt idx="8">
                  <c:v>2017-18</c:v>
                </c:pt>
                <c:pt idx="9">
                  <c:v>2018-19</c:v>
                </c:pt>
              </c:strCache>
            </c:strRef>
          </c:cat>
          <c:val>
            <c:numRef>
              <c:f>Sheet1!$B$2:$B$11</c:f>
              <c:numCache>
                <c:ptCount val="10"/>
                <c:pt idx="0">
                  <c:v>3327.000000</c:v>
                </c:pt>
                <c:pt idx="1">
                  <c:v>2795.000000</c:v>
                </c:pt>
                <c:pt idx="2">
                  <c:v>2997.000000</c:v>
                </c:pt>
                <c:pt idx="3">
                  <c:v>3501.000000</c:v>
                </c:pt>
                <c:pt idx="4">
                  <c:v>3983.000000</c:v>
                </c:pt>
                <c:pt idx="5">
                  <c:v>4697.000000</c:v>
                </c:pt>
                <c:pt idx="6">
                  <c:v>4460.000000</c:v>
                </c:pt>
                <c:pt idx="7">
                  <c:v>4827.000000</c:v>
                </c:pt>
                <c:pt idx="8">
                  <c:v>5594.000000</c:v>
                </c:pt>
                <c:pt idx="9">
                  <c:v>4925.000000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Alice Springs</c:v>
                </c:pt>
              </c:strCache>
            </c:strRef>
          </c:tx>
          <c:spPr>
            <a:solidFill>
              <a:schemeClr val="accent5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800" u="none">
                    <a:solidFill>
                      <a:srgbClr val="80808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2014-15</c:v>
                </c:pt>
                <c:pt idx="6">
                  <c:v>2015-16</c:v>
                </c:pt>
                <c:pt idx="7">
                  <c:v>2016-17</c:v>
                </c:pt>
                <c:pt idx="8">
                  <c:v>2017-18</c:v>
                </c:pt>
                <c:pt idx="9">
                  <c:v>2018-19</c:v>
                </c:pt>
              </c:strCache>
            </c:strRef>
          </c:cat>
          <c:val>
            <c:numRef>
              <c:f>Sheet1!$C$2:$C$11</c:f>
              <c:numCache>
                <c:ptCount val="10"/>
                <c:pt idx="0">
                  <c:v>2259.000000</c:v>
                </c:pt>
                <c:pt idx="1">
                  <c:v>2486.000000</c:v>
                </c:pt>
                <c:pt idx="2">
                  <c:v>2710.000000</c:v>
                </c:pt>
                <c:pt idx="3">
                  <c:v>3140.000000</c:v>
                </c:pt>
                <c:pt idx="4">
                  <c:v>3781.000000</c:v>
                </c:pt>
                <c:pt idx="5">
                  <c:v>3291.000000</c:v>
                </c:pt>
                <c:pt idx="6">
                  <c:v>3715.000000</c:v>
                </c:pt>
                <c:pt idx="7">
                  <c:v>3841.000000</c:v>
                </c:pt>
                <c:pt idx="8">
                  <c:v>4248.000000</c:v>
                </c:pt>
                <c:pt idx="9">
                  <c:v>3475.000000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Katherine</c:v>
                </c:pt>
              </c:strCache>
            </c:strRef>
          </c:tx>
          <c:spPr>
            <a:solidFill>
              <a:srgbClr val="A5B3DB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800" u="none">
                    <a:solidFill>
                      <a:srgbClr val="808080"/>
                    </a:solidFill>
                    <a:latin typeface="Calibri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2009-10</c:v>
                </c:pt>
                <c:pt idx="1">
                  <c:v>2010-11</c:v>
                </c:pt>
                <c:pt idx="2">
                  <c:v>2011-12</c:v>
                </c:pt>
                <c:pt idx="3">
                  <c:v>2012-13</c:v>
                </c:pt>
                <c:pt idx="4">
                  <c:v>2013-14</c:v>
                </c:pt>
                <c:pt idx="5">
                  <c:v>2014-15</c:v>
                </c:pt>
                <c:pt idx="6">
                  <c:v>2015-16</c:v>
                </c:pt>
                <c:pt idx="7">
                  <c:v>2016-17</c:v>
                </c:pt>
                <c:pt idx="8">
                  <c:v>2017-18</c:v>
                </c:pt>
                <c:pt idx="9">
                  <c:v>2018-19</c:v>
                </c:pt>
              </c:strCache>
            </c:strRef>
          </c:cat>
          <c:val>
            <c:numRef>
              <c:f>Sheet1!$D$2:$D$11</c:f>
              <c:numCache>
                <c:ptCount val="10"/>
                <c:pt idx="0">
                  <c:v>698.000000</c:v>
                </c:pt>
                <c:pt idx="1">
                  <c:v>720.000000</c:v>
                </c:pt>
                <c:pt idx="2">
                  <c:v>969.000000</c:v>
                </c:pt>
                <c:pt idx="3">
                  <c:v>1149.000000</c:v>
                </c:pt>
                <c:pt idx="4">
                  <c:v>1163.000000</c:v>
                </c:pt>
                <c:pt idx="5">
                  <c:v>980.000000</c:v>
                </c:pt>
                <c:pt idx="6">
                  <c:v>1129.000000</c:v>
                </c:pt>
                <c:pt idx="7">
                  <c:v>1447.000000</c:v>
                </c:pt>
                <c:pt idx="8">
                  <c:v>1604.000000</c:v>
                </c:pt>
                <c:pt idx="9">
                  <c:v>2119.000000</c:v>
                </c:pt>
              </c:numCache>
            </c:numRef>
          </c:val>
        </c:ser>
        <c:gapWidth val="444"/>
        <c:overlap val="-9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miter lim="800000"/>
          </a:ln>
        </c:spPr>
        <c:txPr>
          <a:bodyPr rot="0"/>
          <a:lstStyle/>
          <a:p>
            <a:pPr>
              <a:defRPr b="0" i="0" strike="noStrike" sz="800" u="none">
                <a:solidFill>
                  <a:srgbClr val="595959"/>
                </a:solidFill>
                <a:latin typeface="Calibri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one"/>
        <c:spPr>
          <a:ln w="12700" cap="flat">
            <a:noFill/>
            <a:prstDash val="solid"/>
            <a:miter lim="800000"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Calibri"/>
              </a:defRPr>
            </a:pPr>
          </a:p>
        </c:txPr>
        <c:crossAx val="2094734552"/>
        <c:crosses val="autoZero"/>
        <c:crossBetween val="between"/>
        <c:majorUnit val="1500"/>
        <c:minorUnit val="750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38034"/>
          <c:y val="0.0443204"/>
          <c:w val="0.253212"/>
          <c:h val="0.0542866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900" u="none">
              <a:solidFill>
                <a:srgbClr val="595959"/>
              </a:solidFill>
              <a:latin typeface="Calibri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Shape 12"/>
          <p:cNvSpPr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93" name="Shape 93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hape 9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hape 10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Shape 21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Shape 30"/>
          <p:cNvSpPr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Shape 39"/>
          <p:cNvSpPr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hape 4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Shape 48"/>
          <p:cNvSpPr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hape 49" descr="Text Placeholder 4"/>
          <p:cNvSpPr/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hape 5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hape 5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Shape 73"/>
          <p:cNvSpPr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Shape 74" descr="Text Placeholder 3"/>
          <p:cNvSpPr/>
          <p:nvPr>
            <p:ph type="body" sz="quarter" idx="13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hape 7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Shape 83" descr="Picture Placeholder 2"/>
          <p:cNvSpPr/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Shape 84"/>
          <p:cNvSpPr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hape 8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99"/>
            </a:gs>
            <a:gs pos="74000">
              <a:srgbClr val="B5D2EC"/>
            </a:gs>
            <a:gs pos="83000">
              <a:srgbClr val="B5D2EC"/>
            </a:gs>
            <a:gs pos="100000">
              <a:srgbClr val="CEE1F2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chart" Target="../charts/char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 descr="Title 1"/>
          <p:cNvSpPr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3" name="Shape 113" descr="Subtitle 2"/>
          <p:cNvSpPr/>
          <p:nvPr>
            <p:ph type="subTitle" sz="quarter" idx="1"/>
          </p:nvPr>
        </p:nvSpPr>
        <p:spPr>
          <a:xfrm>
            <a:off x="1524000" y="3602037"/>
            <a:ext cx="9144000" cy="1655762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graphicFrame>
        <p:nvGraphicFramePr>
          <p:cNvPr id="114" name="Chart 114" descr="Chart 3"/>
          <p:cNvGraphicFramePr/>
          <p:nvPr/>
        </p:nvGraphicFramePr>
        <p:xfrm>
          <a:off x="1290734" y="891289"/>
          <a:ext cx="9077443" cy="4758422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 descr="TextBox 1"/>
          <p:cNvSpPr/>
          <p:nvPr/>
        </p:nvSpPr>
        <p:spPr>
          <a:xfrm>
            <a:off x="1579531" y="1183887"/>
            <a:ext cx="9484708" cy="48453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defRPr sz="2000"/>
            </a:pPr>
            <a:r>
              <a:t>Legal assistance provided: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sz="2000"/>
            </a:pP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“Section 18” (compellability of spouse to give evidence) advice given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Advice on varying existing s41 DVO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sz="2000"/>
            </a:pPr>
          </a:p>
          <a:p>
            <a:pPr>
              <a:lnSpc>
                <a:spcPct val="107000"/>
              </a:lnSpc>
              <a:spcBef>
                <a:spcPts val="800"/>
              </a:spcBef>
              <a:defRPr sz="2000"/>
            </a:pPr>
            <a:r>
              <a:t>Support worker assistance: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sz="2000"/>
            </a:pPr>
          </a:p>
          <a:p>
            <a:pPr marL="342900" indent="-342900">
              <a:lnSpc>
                <a:spcPct val="107000"/>
              </a:lnSpc>
              <a:spcBef>
                <a:spcPts val="800"/>
              </a:spcBef>
              <a:buSzPct val="100000"/>
              <a:buFont typeface="Symbol"/>
              <a:buChar char="•"/>
              <a:defRPr sz="2000"/>
            </a:pPr>
            <a:r>
              <a:t>Supported client during court proceedings in the vulnerable witness room</a:t>
            </a:r>
          </a:p>
          <a:p>
            <a:pPr marL="342900" indent="-342900">
              <a:lnSpc>
                <a:spcPct val="107000"/>
              </a:lnSpc>
              <a:spcBef>
                <a:spcPts val="800"/>
              </a:spcBef>
              <a:buSzPct val="100000"/>
              <a:buFont typeface="Symbol"/>
              <a:buChar char="•"/>
              <a:defRPr sz="2000"/>
            </a:pPr>
            <a:r>
              <a:t>Contacted Territory Housing for progress of priority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Contacted Katherine High School and Flexible Learning Centre for  enrolment information and forms</a:t>
            </a:r>
          </a:p>
          <a:p>
            <a:pPr marL="342900" indent="-342900">
              <a:lnSpc>
                <a:spcPct val="107000"/>
              </a:lnSpc>
              <a:spcBef>
                <a:spcPts val="800"/>
              </a:spcBef>
              <a:buSzPct val="100000"/>
              <a:buFont typeface="Symbol"/>
              <a:buChar char="•"/>
              <a:defRPr sz="2000"/>
            </a:pPr>
            <a:r>
              <a:t>Referred client to Centrelink grandparents assistance team and the social worker at Centrelink for help with appropriate payments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19000">
              <a:srgbClr val="B5D2EC"/>
            </a:gs>
            <a:gs pos="34000">
              <a:srgbClr val="B5D2EC"/>
            </a:gs>
            <a:gs pos="44000">
              <a:srgbClr val="CEE1F2"/>
            </a:gs>
            <a:gs pos="92000">
              <a:srgbClr val="FF9999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Chart 116" descr="Chart 1"/>
          <p:cNvGraphicFramePr/>
          <p:nvPr/>
        </p:nvGraphicFramePr>
        <p:xfrm>
          <a:off x="1330575" y="1182213"/>
          <a:ext cx="9727646" cy="4649601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Chart 118" descr="Chart 1"/>
          <p:cNvGraphicFramePr/>
          <p:nvPr/>
        </p:nvGraphicFramePr>
        <p:xfrm>
          <a:off x="1613642" y="895026"/>
          <a:ext cx="9235413" cy="4571372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gradFill flip="none" rotWithShape="1">
          <a:gsLst>
            <a:gs pos="74000">
              <a:srgbClr val="B5D2EC"/>
            </a:gs>
            <a:gs pos="83000">
              <a:srgbClr val="B5D2EC"/>
            </a:gs>
            <a:gs pos="84000">
              <a:srgbClr val="FF9999"/>
            </a:gs>
            <a:gs pos="100000">
              <a:srgbClr val="CEE1F2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" name="Chart 120" descr="Chart 1"/>
          <p:cNvGraphicFramePr/>
          <p:nvPr/>
        </p:nvGraphicFramePr>
        <p:xfrm>
          <a:off x="1142684" y="1269895"/>
          <a:ext cx="9877959" cy="4336451"/>
        </p:xfrm>
        <a:graphic xmlns:a="http://schemas.openxmlformats.org/drawingml/2006/main"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Table 122" descr="Table 2"/>
          <p:cNvGraphicFramePr/>
          <p:nvPr/>
        </p:nvGraphicFramePr>
        <p:xfrm>
          <a:off x="578980" y="338202"/>
          <a:ext cx="5809293" cy="2880987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508691"/>
                <a:gridCol w="1281830"/>
                <a:gridCol w="1390389"/>
                <a:gridCol w="1628383"/>
              </a:tblGrid>
              <a:tr h="361337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Lodgements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2016-2017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2017-2018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2018-2019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106887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All of Northern Territory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4,206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4,365</a:t>
                      </a:r>
                    </a:p>
                    <a:p>
                      <a:pPr algn="l">
                        <a:defRPr sz="1800"/>
                      </a:pP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+3%</a:t>
                      </a:r>
                      <a:r>
                        <a:t> </a:t>
                      </a:r>
                      <a:r>
                        <a:rPr sz="1400"/>
                        <a:t>16-17</a:t>
                      </a:r>
                      <a:r>
                        <a:t>)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4,272</a:t>
                      </a:r>
                    </a:p>
                    <a:p>
                      <a:pPr algn="l">
                        <a:defRPr sz="1800"/>
                      </a:pP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+1.5%</a:t>
                      </a:r>
                      <a:r>
                        <a:t> </a:t>
                      </a:r>
                      <a:r>
                        <a:rPr sz="1400"/>
                        <a:t>16-17</a:t>
                      </a:r>
                      <a:r>
                        <a:t>)</a:t>
                      </a: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-2%</a:t>
                      </a:r>
                      <a:r>
                        <a:t> </a:t>
                      </a:r>
                      <a:r>
                        <a:rPr sz="1400"/>
                        <a:t>17-18</a:t>
                      </a:r>
                      <a:r>
                        <a:t>)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145077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Katherine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573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591</a:t>
                      </a:r>
                    </a:p>
                    <a:p>
                      <a:pPr algn="l">
                        <a:defRPr sz="1800"/>
                      </a:pP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+3%</a:t>
                      </a:r>
                      <a:r>
                        <a:t> </a:t>
                      </a:r>
                      <a:r>
                        <a:rPr sz="1400"/>
                        <a:t>16-17</a:t>
                      </a:r>
                      <a:r>
                        <a:t>)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665</a:t>
                      </a:r>
                    </a:p>
                    <a:p>
                      <a:pPr algn="l">
                        <a:defRPr sz="1800"/>
                      </a:pP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+16%</a:t>
                      </a:r>
                      <a:r>
                        <a:t>    </a:t>
                      </a:r>
                      <a:r>
                        <a:rPr sz="1400"/>
                        <a:t>16-17</a:t>
                      </a:r>
                      <a:r>
                        <a:t>)</a:t>
                      </a: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+12.5%</a:t>
                      </a:r>
                      <a:r>
                        <a:t> </a:t>
                      </a:r>
                      <a:r>
                        <a:rPr sz="1400"/>
                        <a:t>17-18</a:t>
                      </a:r>
                      <a:r>
                        <a:t>)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  <p:graphicFrame>
        <p:nvGraphicFramePr>
          <p:cNvPr id="123" name="Table 123" descr="Table 4"/>
          <p:cNvGraphicFramePr/>
          <p:nvPr/>
        </p:nvGraphicFramePr>
        <p:xfrm>
          <a:off x="5528848" y="3546952"/>
          <a:ext cx="5995098" cy="2880988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508691"/>
                <a:gridCol w="1217113"/>
                <a:gridCol w="1528175"/>
                <a:gridCol w="1741118"/>
              </a:tblGrid>
              <a:tr h="361337"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Listings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2016-2017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2017-2018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</a:rPr>
                        <a:t>2018-2019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1068879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All of Northern Territory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13,331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14,879</a:t>
                      </a:r>
                    </a:p>
                    <a:p>
                      <a:pPr algn="l">
                        <a:defRPr sz="1800"/>
                      </a:pP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+11.6%</a:t>
                      </a:r>
                      <a:r>
                        <a:t> </a:t>
                      </a:r>
                      <a:r>
                        <a:rPr sz="1400"/>
                        <a:t>16-17</a:t>
                      </a:r>
                      <a:r>
                        <a:t>)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13,891</a:t>
                      </a:r>
                    </a:p>
                    <a:p>
                      <a:pPr algn="l">
                        <a:defRPr sz="1800"/>
                      </a:pP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+4%</a:t>
                      </a:r>
                      <a:r>
                        <a:t>       </a:t>
                      </a:r>
                      <a:r>
                        <a:rPr sz="1400"/>
                        <a:t>16-17</a:t>
                      </a:r>
                      <a:r>
                        <a:t>)</a:t>
                      </a: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-6.6%</a:t>
                      </a:r>
                      <a:r>
                        <a:t>     </a:t>
                      </a:r>
                      <a:r>
                        <a:rPr sz="1400"/>
                        <a:t>17-18</a:t>
                      </a:r>
                      <a:r>
                        <a:t>)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1450771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Katherine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1,447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1,604</a:t>
                      </a:r>
                    </a:p>
                    <a:p>
                      <a:pPr algn="l">
                        <a:defRPr sz="1800"/>
                      </a:pP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+10%</a:t>
                      </a:r>
                      <a:r>
                        <a:t> </a:t>
                      </a:r>
                      <a:r>
                        <a:rPr sz="1400"/>
                        <a:t>16-17</a:t>
                      </a:r>
                      <a:r>
                        <a:t>)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t>2,119</a:t>
                      </a:r>
                    </a:p>
                    <a:p>
                      <a:pPr algn="l">
                        <a:defRPr sz="1800"/>
                      </a:pP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+46%</a:t>
                      </a:r>
                      <a:r>
                        <a:t> </a:t>
                      </a:r>
                      <a:r>
                        <a:rPr sz="1400"/>
                        <a:t>16-17</a:t>
                      </a:r>
                      <a:r>
                        <a:t>)</a:t>
                      </a:r>
                    </a:p>
                    <a:p>
                      <a:pPr algn="l">
                        <a:defRPr sz="1800"/>
                      </a:pPr>
                      <a:r>
                        <a:t>(</a:t>
                      </a:r>
                      <a:r>
                        <a:rPr b="1"/>
                        <a:t>+32%</a:t>
                      </a:r>
                      <a:r>
                        <a:t> </a:t>
                      </a:r>
                      <a:r>
                        <a:rPr sz="1400"/>
                        <a:t>17-18</a:t>
                      </a:r>
                      <a:r>
                        <a:t>)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" name="Table 125" descr="Table 6"/>
          <p:cNvGraphicFramePr/>
          <p:nvPr/>
        </p:nvGraphicFramePr>
        <p:xfrm>
          <a:off x="850729" y="375779"/>
          <a:ext cx="10515594" cy="393317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55171"/>
                <a:gridCol w="522514"/>
              </a:tblGrid>
              <a:tr h="561882">
                <a:tc>
                  <a:txBody>
                    <a:bodyPr/>
                    <a:lstStyle/>
                    <a:p>
                      <a:pPr algn="ctr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Kath Local Court - 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 Sitting Days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Listings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 hMerge="1">
                  <a:tcPr/>
                </a:tc>
                <a:tc gridSpan="2"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500"/>
                        <a:t>Avg/Day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 hMerge="1">
                  <a:tcPr/>
                </a:tc>
              </a:tr>
              <a:tr h="56188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Fin Yr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July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Aug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Sept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Oct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Nov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Dec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Jan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Feb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Mar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Apr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May 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Jun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500"/>
                        <a:t>Total 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b="1"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b="1"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b="1"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b="1"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b="1" sz="10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6188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500"/>
                        <a:t>14-15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14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20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19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500"/>
                        <a:t>209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980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500"/>
                        <a:t>4.7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6188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500"/>
                        <a:t>15-16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14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19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15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500"/>
                        <a:t>205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1129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500"/>
                        <a:t>5.5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6188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500"/>
                        <a:t>16-17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15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15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19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12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500"/>
                        <a:t>198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1447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500"/>
                        <a:t>7.3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6188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500"/>
                        <a:t>17-18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15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15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500"/>
                        <a:t>200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1604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500"/>
                        <a:t>8.0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561882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500"/>
                        <a:t>18-19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15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20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19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14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17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18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16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b="1" sz="1500"/>
                        <a:t>201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/>
                        <a:t>2119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5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b="1" sz="1500"/>
                        <a:t>10.5</a:t>
                      </a: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000"/>
                      </a:pPr>
                    </a:p>
                  </a:txBody>
                  <a:tcPr marL="8164" marR="8164" marT="8164" marB="8164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6" name="Table 126" descr="Table 8"/>
          <p:cNvGraphicFramePr/>
          <p:nvPr/>
        </p:nvGraphicFramePr>
        <p:xfrm>
          <a:off x="3249984" y="4872625"/>
          <a:ext cx="4985358" cy="142875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993176"/>
                <a:gridCol w="798436"/>
                <a:gridCol w="989165"/>
                <a:gridCol w="607707"/>
                <a:gridCol w="798436"/>
                <a:gridCol w="798436"/>
              </a:tblGrid>
              <a:tr h="23812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Fin Yr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Lodgements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Listings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400"/>
                        <a:t>Avg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14-15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616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980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400"/>
                        <a:t>1.6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15-16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587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1129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400"/>
                        <a:t>1.9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16-17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573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1447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400"/>
                        <a:t>2.5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17-18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591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1604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400"/>
                        <a:t>2.7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18-19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665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/>
                      </a:pP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400"/>
                        <a:t>2119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400"/>
                        <a:t>3.2</a:t>
                      </a:r>
                    </a:p>
                  </a:txBody>
                  <a:tcPr marL="9525" marR="9525" marT="9525" marB="9525" anchor="b" anchorCtr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 descr="Rectangle 1"/>
          <p:cNvSpPr/>
          <p:nvPr/>
        </p:nvSpPr>
        <p:spPr>
          <a:xfrm>
            <a:off x="1941534" y="1103106"/>
            <a:ext cx="8404250" cy="45405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defRPr b="1" sz="2000"/>
            </a:pPr>
            <a:r>
              <a:t>CASE STUDY A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Client is indigenous woman aged 45 years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Has long term history of Alcohol misuse</a:t>
            </a:r>
          </a:p>
          <a:p>
            <a:pPr marL="342900" indent="-342900">
              <a:lnSpc>
                <a:spcPct val="107000"/>
              </a:lnSpc>
              <a:spcBef>
                <a:spcPts val="800"/>
              </a:spcBef>
              <a:buSzPct val="100000"/>
              <a:buFont typeface="Symbol"/>
              <a:buChar char="•"/>
              <a:defRPr sz="2000"/>
            </a:pPr>
            <a:r>
              <a:t>Is in a domestic violent relationship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sz="2000"/>
            </a:pPr>
            <a:r>
              <a:t> 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sz="2000"/>
            </a:pPr>
            <a:r>
              <a:t>Client’s needs: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Client presented with a bill and disconnection notice from Jacana Energy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Client did not have a mobile phone to call for help when required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Client does not have ID or current Medicare card</a:t>
            </a:r>
          </a:p>
          <a:p>
            <a:pPr marL="342900" indent="-342900">
              <a:lnSpc>
                <a:spcPct val="107000"/>
              </a:lnSpc>
              <a:spcBef>
                <a:spcPts val="800"/>
              </a:spcBef>
              <a:buSzPct val="100000"/>
              <a:buFont typeface="Symbol"/>
              <a:buChar char="•"/>
              <a:defRPr sz="2000"/>
            </a:pPr>
            <a:r>
              <a:t>Client has limited access to funds as partner is incarcerated, resulting in client having to pay for all rental costs for an ongoing period of time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 descr="Rectangle 1"/>
          <p:cNvSpPr/>
          <p:nvPr/>
        </p:nvSpPr>
        <p:spPr>
          <a:xfrm>
            <a:off x="978639" y="218471"/>
            <a:ext cx="10660368" cy="6736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defRPr sz="2000"/>
            </a:pPr>
            <a:r>
              <a:t>Support worker assistance: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Arranged a Safe Connections phone for client. Client needed ID such as drivers license number or Medicare number to activate Telstra account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Attended local medical service with client to organize new Medicare card through Indigenous assistance process. Obtained Medicare card number they had on file for her to provide to Telstra 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Contacted Jacana Energy with client and arranged payment plan so electricity would not be disconnected. Attended Centrelink with client to arrange direct debits as per the payment plan</a:t>
            </a:r>
          </a:p>
          <a:p>
            <a:pPr>
              <a:lnSpc>
                <a:spcPct val="107000"/>
              </a:lnSpc>
              <a:defRPr sz="2000"/>
            </a:pP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Contacted Catholic care, Anglicare, Salvation Army and Somerville to see if client could get assistance with paying her electricity bill. Unfortunately nowhere has funding for this currently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Referred client to Salvation Army Doorways / Homeless Hub for alternative financial assistance and assistance with groceries.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</a:p>
          <a:p>
            <a:pPr marL="342900" indent="-342900">
              <a:lnSpc>
                <a:spcPct val="107000"/>
              </a:lnSpc>
              <a:spcBef>
                <a:spcPts val="800"/>
              </a:spcBef>
              <a:buSzPct val="100000"/>
              <a:buFont typeface="Symbol"/>
              <a:buChar char="•"/>
              <a:defRPr sz="2000"/>
            </a:pPr>
            <a:r>
              <a:t>Assisted client with Application forms for Birth certificate and photo ID, client to lodge once she has funds.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 descr="TextBox 1"/>
          <p:cNvSpPr/>
          <p:nvPr/>
        </p:nvSpPr>
        <p:spPr>
          <a:xfrm>
            <a:off x="1188360" y="902052"/>
            <a:ext cx="9757776" cy="5157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lnSpc>
                <a:spcPct val="107000"/>
              </a:lnSpc>
              <a:spcBef>
                <a:spcPts val="800"/>
              </a:spcBef>
              <a:defRPr b="1" sz="2000"/>
            </a:pPr>
            <a:r>
              <a:t>CASE STUDY B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Client is an Indigenous female aged 46 years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She has 4 children in her care</a:t>
            </a:r>
          </a:p>
          <a:p>
            <a:pPr marL="342900" indent="-342900">
              <a:lnSpc>
                <a:spcPct val="107000"/>
              </a:lnSpc>
              <a:spcBef>
                <a:spcPts val="800"/>
              </a:spcBef>
              <a:buSzPct val="100000"/>
              <a:buFont typeface="Symbol"/>
              <a:buChar char="•"/>
              <a:defRPr sz="2000"/>
            </a:pPr>
            <a:r>
              <a:t>She has been in a long term Domestic violent relationship</a:t>
            </a:r>
          </a:p>
          <a:p>
            <a:pPr marL="342900" indent="-342900">
              <a:lnSpc>
                <a:spcPct val="107000"/>
              </a:lnSpc>
              <a:spcBef>
                <a:spcPts val="800"/>
              </a:spcBef>
              <a:buSzPct val="100000"/>
              <a:buFont typeface="Symbol"/>
              <a:buChar char="•"/>
              <a:defRPr sz="2000"/>
            </a:pPr>
            <a:r>
              <a:t>Currently the protected person in a  DVO (s41) </a:t>
            </a:r>
          </a:p>
          <a:p>
            <a:pPr marL="342900" indent="-342900">
              <a:lnSpc>
                <a:spcPct val="107000"/>
              </a:lnSpc>
              <a:spcBef>
                <a:spcPts val="800"/>
              </a:spcBef>
              <a:buSzPct val="100000"/>
              <a:buFont typeface="Symbol"/>
              <a:buChar char="•"/>
              <a:defRPr sz="2000"/>
            </a:pPr>
            <a:r>
              <a:t>Residing at a hostel while waiting for public housing to become available.</a:t>
            </a:r>
          </a:p>
          <a:p>
            <a:pPr marL="342900" indent="-342900">
              <a:lnSpc>
                <a:spcPct val="107000"/>
              </a:lnSpc>
              <a:spcBef>
                <a:spcPts val="800"/>
              </a:spcBef>
              <a:buSzPct val="100000"/>
              <a:buFont typeface="Symbol"/>
              <a:buChar char="•"/>
              <a:defRPr sz="2000"/>
            </a:pPr>
          </a:p>
          <a:p>
            <a:pPr>
              <a:lnSpc>
                <a:spcPct val="107000"/>
              </a:lnSpc>
              <a:spcBef>
                <a:spcPts val="800"/>
              </a:spcBef>
              <a:defRPr sz="2000"/>
            </a:pPr>
            <a:r>
              <a:t> </a:t>
            </a:r>
          </a:p>
          <a:p>
            <a:pPr>
              <a:lnSpc>
                <a:spcPct val="107000"/>
              </a:lnSpc>
              <a:spcBef>
                <a:spcPts val="800"/>
              </a:spcBef>
              <a:defRPr sz="2000"/>
            </a:pPr>
            <a:r>
              <a:t>Client’s needs: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Client summons to appear as a witness against her partner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Wants the DVO varied so partner can assist with children 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Assistance with Housing application, follow up on the progress</a:t>
            </a:r>
          </a:p>
          <a:p>
            <a:pPr marL="342900" indent="-342900">
              <a:lnSpc>
                <a:spcPct val="107000"/>
              </a:lnSpc>
              <a:buSzPct val="100000"/>
              <a:buFont typeface="Symbol"/>
              <a:buChar char="•"/>
              <a:defRPr sz="2000"/>
            </a:pPr>
            <a:r>
              <a:t>School enrolments for children</a:t>
            </a:r>
          </a:p>
          <a:p>
            <a:pPr marL="342900" indent="-342900">
              <a:lnSpc>
                <a:spcPct val="107000"/>
              </a:lnSpc>
              <a:spcBef>
                <a:spcPts val="800"/>
              </a:spcBef>
              <a:buSzPct val="100000"/>
              <a:buFont typeface="Symbol"/>
              <a:buChar char="•"/>
              <a:defRPr sz="2000"/>
            </a:pPr>
            <a:r>
              <a:t>Assistance with Centrelink for parenting/carer’s payments to be transferred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